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3" r:id="rId1"/>
  </p:sldMasterIdLst>
  <p:notesMasterIdLst>
    <p:notesMasterId r:id="rId15"/>
  </p:notesMasterIdLst>
  <p:sldIdLst>
    <p:sldId id="883" r:id="rId2"/>
    <p:sldId id="870" r:id="rId3"/>
    <p:sldId id="874" r:id="rId4"/>
    <p:sldId id="873" r:id="rId5"/>
    <p:sldId id="871" r:id="rId6"/>
    <p:sldId id="875" r:id="rId7"/>
    <p:sldId id="877" r:id="rId8"/>
    <p:sldId id="878" r:id="rId9"/>
    <p:sldId id="879" r:id="rId10"/>
    <p:sldId id="880" r:id="rId11"/>
    <p:sldId id="876" r:id="rId12"/>
    <p:sldId id="882" r:id="rId13"/>
    <p:sldId id="881" r:id="rId14"/>
  </p:sldIdLst>
  <p:sldSz cx="9906000" cy="6858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0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79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2.emf"/><Relationship Id="rId4" Type="http://schemas.openxmlformats.org/officeDocument/2006/relationships/image" Target="../media/image19.emf"/><Relationship Id="rId9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0.emf"/><Relationship Id="rId4" Type="http://schemas.openxmlformats.org/officeDocument/2006/relationships/image" Target="../media/image27.emf"/><Relationship Id="rId9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Word_97-2003-Dokument1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Word_97-2003-Dokument2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7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4.e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6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34. </a:t>
            </a:r>
            <a:r>
              <a:rPr lang="de-DE" altLang="de-DE" dirty="0" err="1">
                <a:ea typeface="ＭＳ Ｐゴシック" charset="-128"/>
              </a:rPr>
              <a:t>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Wohlfahrt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6658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Gleiche ausstattungen und fairness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 haben 3 akteure mit identischen ausstattungen:       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b haben dieselben präferenzen, akteur c hat andere präferenzen.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und b und c tauschen, dann hat b nach dem tausch ein bevorzugtes bündel.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muss nun akteur a den akteur b beneiden, d. h. die allokation ist unfair.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64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994067"/>
            <a:ext cx="8695857" cy="331151"/>
          </a:xfrm>
        </p:spPr>
        <p:txBody>
          <a:bodyPr/>
          <a:lstStyle/>
          <a:p>
            <a:r>
              <a:rPr lang="de-DE" dirty="0" smtClean="0"/>
              <a:t>Wettbewerbsmärkte und fairness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51722"/>
            <a:ext cx="8697417" cy="4638261"/>
          </a:xfrm>
        </p:spPr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 haben 2 akteure, a und b, mit identischen ausstattungen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a und b auf wettbewerbsmärkten tauschen, so führt das zu einer fairen allokation, wenn die ursprünglichen ausstattungen identisch sind.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güterbündel nach dem tausch sind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und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muss gelten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868985"/>
              </p:ext>
            </p:extLst>
          </p:nvPr>
        </p:nvGraphicFramePr>
        <p:xfrm>
          <a:off x="3405808" y="1894101"/>
          <a:ext cx="1033668" cy="301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7" name="Equation" r:id="rId3" imgW="1581016" imgH="438004" progId="Equation">
                  <p:embed/>
                </p:oleObj>
              </mc:Choice>
              <mc:Fallback>
                <p:oleObj name="Equation" r:id="rId3" imgW="1581016" imgH="43800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5808" y="1894101"/>
                        <a:ext cx="1033668" cy="3011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647414"/>
              </p:ext>
            </p:extLst>
          </p:nvPr>
        </p:nvGraphicFramePr>
        <p:xfrm>
          <a:off x="2241263" y="3657601"/>
          <a:ext cx="1021671" cy="450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8" name="Equation" r:id="rId5" imgW="1600379" imgH="590696" progId="Equation">
                  <p:embed/>
                </p:oleObj>
              </mc:Choice>
              <mc:Fallback>
                <p:oleObj name="Equation" r:id="rId5" imgW="1600379" imgH="590696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263" y="3657601"/>
                        <a:ext cx="1021671" cy="4505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831010"/>
              </p:ext>
            </p:extLst>
          </p:nvPr>
        </p:nvGraphicFramePr>
        <p:xfrm>
          <a:off x="4333460" y="3678309"/>
          <a:ext cx="1139688" cy="41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9" name="Equation" r:id="rId7" imgW="1609703" imgH="590696" progId="Equation">
                  <p:embed/>
                </p:oleObj>
              </mc:Choice>
              <mc:Fallback>
                <p:oleObj name="Equation" r:id="rId7" imgW="1609703" imgH="590696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460" y="3678309"/>
                        <a:ext cx="1139688" cy="41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872581"/>
              </p:ext>
            </p:extLst>
          </p:nvPr>
        </p:nvGraphicFramePr>
        <p:xfrm>
          <a:off x="2120347" y="4627555"/>
          <a:ext cx="3392559" cy="405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" name="Formel" r:id="rId9" imgW="5000513" imgH="590696" progId="Equation.3">
                  <p:embed/>
                </p:oleObj>
              </mc:Choice>
              <mc:Fallback>
                <p:oleObj name="Formel" r:id="rId9" imgW="5000513" imgH="59069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347" y="4627555"/>
                        <a:ext cx="3392559" cy="405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728186"/>
              </p:ext>
            </p:extLst>
          </p:nvPr>
        </p:nvGraphicFramePr>
        <p:xfrm>
          <a:off x="2186609" y="5209625"/>
          <a:ext cx="3366053" cy="410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" name="Equation" r:id="rId11" imgW="5067210" imgH="590696" progId="Equation">
                  <p:embed/>
                </p:oleObj>
              </mc:Choice>
              <mc:Fallback>
                <p:oleObj name="Equation" r:id="rId11" imgW="5067210" imgH="590696" progId="Equation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609" y="5209625"/>
                        <a:ext cx="3366053" cy="410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22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70908"/>
          </a:xfrm>
        </p:spPr>
        <p:txBody>
          <a:bodyPr/>
          <a:lstStyle/>
          <a:p>
            <a:r>
              <a:rPr lang="de-DE" dirty="0"/>
              <a:t>Wettbewerbsmärkte und fairness (1)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nun z. B. akteur a den akteur b beneidet, 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muss für akteur a gelten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ist ein widerspruch:                   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für akteur a nicht leistbar.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beweist: Wenn die ausstattungen aller Akteure identisch sind, dann führt tausch auf wettbewerbsmärkten zu einer fairen allokation.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279931"/>
              </p:ext>
            </p:extLst>
          </p:nvPr>
        </p:nvGraphicFramePr>
        <p:xfrm>
          <a:off x="2510982" y="3657599"/>
          <a:ext cx="2983119" cy="816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Formel" r:id="rId3" imgW="1666718" imgH="447682" progId="Equation.3">
                  <p:embed/>
                </p:oleObj>
              </mc:Choice>
              <mc:Fallback>
                <p:oleObj name="Formel" r:id="rId3" imgW="1666718" imgH="447682" progId="Equation.3">
                  <p:embed/>
                  <p:pic>
                    <p:nvPicPr>
                      <p:cNvPr id="0" name="Objek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0982" y="3657599"/>
                        <a:ext cx="2983119" cy="816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892374"/>
              </p:ext>
            </p:extLst>
          </p:nvPr>
        </p:nvGraphicFramePr>
        <p:xfrm>
          <a:off x="4105845" y="4596714"/>
          <a:ext cx="834888" cy="38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5" imgW="1524000" imgH="581018" progId="Equation">
                  <p:embed/>
                </p:oleObj>
              </mc:Choice>
              <mc:Fallback>
                <p:oleObj name="Equation" r:id="rId5" imgW="1524000" imgH="581018" progId="Equation">
                  <p:embed/>
                  <p:pic>
                    <p:nvPicPr>
                      <p:cNvPr id="0" name="Objek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845" y="4596714"/>
                        <a:ext cx="834888" cy="38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988762"/>
              </p:ext>
            </p:extLst>
          </p:nvPr>
        </p:nvGraphicFramePr>
        <p:xfrm>
          <a:off x="3348329" y="2792011"/>
          <a:ext cx="2161890" cy="34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7" imgW="3914708" imgH="609693" progId="Equation">
                  <p:embed/>
                </p:oleObj>
              </mc:Choice>
              <mc:Fallback>
                <p:oleObj name="Equation" r:id="rId7" imgW="3914708" imgH="609693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329" y="2792011"/>
                        <a:ext cx="2161890" cy="34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39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569997"/>
            <a:ext cx="8695857" cy="331151"/>
          </a:xfrm>
        </p:spPr>
        <p:txBody>
          <a:bodyPr/>
          <a:lstStyle/>
          <a:p>
            <a:r>
              <a:rPr lang="de-DE" dirty="0" smtClean="0"/>
              <a:t>Faire allokationen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43000" y="1981200"/>
            <a:ext cx="5181600" cy="3276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730625" y="19812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143000" y="3625850"/>
            <a:ext cx="51816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1828800" y="2495550"/>
            <a:ext cx="3886200" cy="23145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1219200" y="2419350"/>
            <a:ext cx="2362200" cy="2514600"/>
          </a:xfrm>
          <a:custGeom>
            <a:avLst/>
            <a:gdLst>
              <a:gd name="T0" fmla="*/ 0 w 1488"/>
              <a:gd name="T1" fmla="*/ 0 h 1584"/>
              <a:gd name="T2" fmla="*/ 2147483647 w 1488"/>
              <a:gd name="T3" fmla="*/ 2147483647 h 1584"/>
              <a:gd name="T4" fmla="*/ 2147483647 w 1488"/>
              <a:gd name="T5" fmla="*/ 2147483647 h 1584"/>
              <a:gd name="T6" fmla="*/ 2147483647 w 1488"/>
              <a:gd name="T7" fmla="*/ 2147483647 h 1584"/>
              <a:gd name="T8" fmla="*/ 2147483647 w 1488"/>
              <a:gd name="T9" fmla="*/ 2147483647 h 15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8"/>
              <a:gd name="T16" fmla="*/ 0 h 1584"/>
              <a:gd name="T17" fmla="*/ 1488 w 1488"/>
              <a:gd name="T18" fmla="*/ 1584 h 15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8" h="1584">
                <a:moveTo>
                  <a:pt x="0" y="0"/>
                </a:moveTo>
                <a:cubicBezTo>
                  <a:pt x="248" y="80"/>
                  <a:pt x="496" y="160"/>
                  <a:pt x="672" y="240"/>
                </a:cubicBezTo>
                <a:cubicBezTo>
                  <a:pt x="848" y="320"/>
                  <a:pt x="944" y="368"/>
                  <a:pt x="1056" y="480"/>
                </a:cubicBezTo>
                <a:cubicBezTo>
                  <a:pt x="1168" y="592"/>
                  <a:pt x="1272" y="728"/>
                  <a:pt x="1344" y="912"/>
                </a:cubicBezTo>
                <a:cubicBezTo>
                  <a:pt x="1416" y="1096"/>
                  <a:pt x="1452" y="1340"/>
                  <a:pt x="1488" y="1584"/>
                </a:cubicBezTo>
              </a:path>
            </a:pathLst>
          </a:custGeom>
          <a:noFill/>
          <a:ln w="25400">
            <a:solidFill>
              <a:srgbClr val="66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5F5F5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2209800" y="2190750"/>
            <a:ext cx="2667000" cy="1371600"/>
          </a:xfrm>
          <a:custGeom>
            <a:avLst/>
            <a:gdLst>
              <a:gd name="T0" fmla="*/ 0 w 1632"/>
              <a:gd name="T1" fmla="*/ 0 h 1488"/>
              <a:gd name="T2" fmla="*/ 2147483647 w 1632"/>
              <a:gd name="T3" fmla="*/ 2147483647 h 1488"/>
              <a:gd name="T4" fmla="*/ 2147483647 w 1632"/>
              <a:gd name="T5" fmla="*/ 2147483647 h 1488"/>
              <a:gd name="T6" fmla="*/ 2147483647 w 1632"/>
              <a:gd name="T7" fmla="*/ 2147483647 h 1488"/>
              <a:gd name="T8" fmla="*/ 2147483647 w 163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1488"/>
              <a:gd name="T17" fmla="*/ 1632 w 163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1488">
                <a:moveTo>
                  <a:pt x="0" y="0"/>
                </a:moveTo>
                <a:cubicBezTo>
                  <a:pt x="20" y="188"/>
                  <a:pt x="40" y="376"/>
                  <a:pt x="96" y="528"/>
                </a:cubicBezTo>
                <a:cubicBezTo>
                  <a:pt x="152" y="680"/>
                  <a:pt x="184" y="784"/>
                  <a:pt x="336" y="912"/>
                </a:cubicBezTo>
                <a:cubicBezTo>
                  <a:pt x="488" y="1040"/>
                  <a:pt x="792" y="1200"/>
                  <a:pt x="1008" y="1296"/>
                </a:cubicBezTo>
                <a:cubicBezTo>
                  <a:pt x="1224" y="1392"/>
                  <a:pt x="1428" y="1440"/>
                  <a:pt x="1632" y="1488"/>
                </a:cubicBezTo>
              </a:path>
            </a:pathLst>
          </a:custGeom>
          <a:noFill/>
          <a:ln w="25400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325822"/>
              </p:ext>
            </p:extLst>
          </p:nvPr>
        </p:nvGraphicFramePr>
        <p:xfrm>
          <a:off x="6337143" y="3454400"/>
          <a:ext cx="38808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Equation" r:id="rId3" imgW="504892" imgH="438004" progId="Equation">
                  <p:embed/>
                </p:oleObj>
              </mc:Choice>
              <mc:Fallback>
                <p:oleObj name="Equation" r:id="rId3" imgW="504892" imgH="438004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143" y="3454400"/>
                        <a:ext cx="38808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092981"/>
              </p:ext>
            </p:extLst>
          </p:nvPr>
        </p:nvGraphicFramePr>
        <p:xfrm>
          <a:off x="3533775" y="1538288"/>
          <a:ext cx="392113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Formel" r:id="rId5" imgW="466882" imgH="438004" progId="Equation.3">
                  <p:embed/>
                </p:oleObj>
              </mc:Choice>
              <mc:Fallback>
                <p:oleObj name="Formel" r:id="rId5" imgW="466882" imgH="43800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3775" y="1538288"/>
                        <a:ext cx="392113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018589"/>
              </p:ext>
            </p:extLst>
          </p:nvPr>
        </p:nvGraphicFramePr>
        <p:xfrm>
          <a:off x="3575050" y="5257800"/>
          <a:ext cx="341313" cy="324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9" name="Equation" r:id="rId7" imgW="466882" imgH="438004" progId="Equation">
                  <p:embed/>
                </p:oleObj>
              </mc:Choice>
              <mc:Fallback>
                <p:oleObj name="Equation" r:id="rId7" imgW="466882" imgH="43800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5257800"/>
                        <a:ext cx="341313" cy="3248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792606"/>
              </p:ext>
            </p:extLst>
          </p:nvPr>
        </p:nvGraphicFramePr>
        <p:xfrm>
          <a:off x="726174" y="3419060"/>
          <a:ext cx="370582" cy="327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0" name="Equation" r:id="rId9" imgW="504892" imgH="438004" progId="Equation">
                  <p:embed/>
                </p:oleObj>
              </mc:Choice>
              <mc:Fallback>
                <p:oleObj name="Equation" r:id="rId9" imgW="504892" imgH="438004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174" y="3419060"/>
                        <a:ext cx="370582" cy="3274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85800" y="5181600"/>
            <a:ext cx="444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248400" y="1624427"/>
            <a:ext cx="444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386470" y="1191050"/>
            <a:ext cx="2981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GLEICHE AUSSTATTUNGEN</a:t>
            </a: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2571750" y="2905125"/>
            <a:ext cx="152400" cy="1524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3651250" y="3549650"/>
            <a:ext cx="152400" cy="152400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6937948" y="3862042"/>
            <a:ext cx="12554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STEIGUNG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= - 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/p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Line 41"/>
          <p:cNvSpPr>
            <a:spLocks noChangeShapeType="1"/>
          </p:cNvSpPr>
          <p:nvPr/>
        </p:nvSpPr>
        <p:spPr bwMode="auto">
          <a:xfrm flipH="1">
            <a:off x="5334000" y="4261960"/>
            <a:ext cx="1661536" cy="325213"/>
          </a:xfrm>
          <a:prstGeom prst="line">
            <a:avLst/>
          </a:prstGeom>
          <a:noFill/>
          <a:ln w="76200">
            <a:solidFill>
              <a:srgbClr val="5F5F5F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1143000" y="4215984"/>
            <a:ext cx="23038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IST DIE ALLOKATION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NACH DEM TAUSCH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FAIR?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6" name="Line 18"/>
          <p:cNvSpPr>
            <a:spLocks noChangeShapeType="1"/>
          </p:cNvSpPr>
          <p:nvPr/>
        </p:nvSpPr>
        <p:spPr bwMode="auto">
          <a:xfrm flipV="1">
            <a:off x="2400300" y="3047999"/>
            <a:ext cx="190500" cy="116798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651250" y="2180811"/>
            <a:ext cx="255871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VERTAUSCHE EINFACH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DIE ALLOKATIONEN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VON A </a:t>
            </a:r>
            <a:r>
              <a:rPr lang="de-AT" altLang="de-DE" sz="1600" kern="0" dirty="0">
                <a:solidFill>
                  <a:srgbClr val="000000"/>
                </a:solidFill>
              </a:rPr>
              <a:t>UND </a:t>
            </a:r>
            <a:r>
              <a:rPr lang="de-AT" altLang="de-DE" sz="1600" kern="0" dirty="0" smtClean="0">
                <a:solidFill>
                  <a:srgbClr val="000000"/>
                </a:solidFill>
              </a:rPr>
              <a:t>B </a:t>
            </a:r>
            <a:endParaRPr lang="en-US" altLang="de-DE" sz="1600" kern="0" dirty="0">
              <a:solidFill>
                <a:srgbClr val="5F5F5F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NACH DEM TAUSCH!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 flipH="1">
            <a:off x="4876800" y="3276600"/>
            <a:ext cx="457200" cy="914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4752975" y="4210050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1160610" y="5550932"/>
            <a:ext cx="81435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A DIE ALLOKATION VON B NACH DEM TAUSCH NICHT BENEIDET UND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b="0" kern="0" dirty="0" smtClean="0">
                <a:solidFill>
                  <a:srgbClr val="000000"/>
                </a:solidFill>
              </a:rPr>
              <a:t>AUCH B DIE ALLOKATION VON A NICHT BENEIDET, DANN IST DIE ALLOKATION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NACH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DEM TAUSCH FAIR.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5451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Aggregation von präferenzen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kann man unterschiedliche individuelle präferenzen zu sozialen präferenzen ‚aggregieren‘?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Gegeben seien drei unterschiedliche ökonomische situationen (Allokationen), 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x, y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gesellschaft besteht aus drei personen(-typen), Bill, Berta und Bob, mit unterschiedlichen präferenzen bezüglich der drei allokationen.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Sollen wir einfache mehrheitsabstimmung verwenden, um eine gesellschaftliche reihung bzw. die bevorzugte allokation zu finden?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4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3080" y="623006"/>
            <a:ext cx="8695857" cy="304647"/>
          </a:xfrm>
        </p:spPr>
        <p:txBody>
          <a:bodyPr/>
          <a:lstStyle/>
          <a:p>
            <a:r>
              <a:rPr lang="de-DE" dirty="0" smtClean="0"/>
              <a:t>Aggregation der präferenzen durch mehrheitsabstimmung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643667"/>
              </p:ext>
            </p:extLst>
          </p:nvPr>
        </p:nvGraphicFramePr>
        <p:xfrm>
          <a:off x="661988" y="1519238"/>
          <a:ext cx="4830762" cy="427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4" imgW="5045998" imgH="4467328" progId="Word.Document.8">
                  <p:embed/>
                </p:oleObj>
              </mc:Choice>
              <mc:Fallback>
                <p:oleObj name="Document" r:id="rId4" imgW="5045998" imgH="446732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8" y="1519238"/>
                        <a:ext cx="4830762" cy="427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784575" y="1808920"/>
            <a:ext cx="1516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 SCHLÄGT y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 SCHLÄGT z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z SCHLÄGT x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09591" y="2915477"/>
            <a:ext cx="24240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</a:rPr>
              <a:t>ES GIBT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</a:rPr>
              <a:t> KEINE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FF3300"/>
                </a:solidFill>
              </a:rPr>
              <a:t>GESELLSCHAFTLICH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</a:rPr>
              <a:t>BESTE ALTERNATIVE!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509591" y="4103420"/>
            <a:ext cx="280237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MEHRHEITSABSTIMMUNG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FÜHRT NICHT IMMER ZU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TRANSITIVEN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SOZIALEN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PRÄFERENZEN.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369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29023"/>
            <a:ext cx="8695857" cy="357655"/>
          </a:xfrm>
        </p:spPr>
        <p:txBody>
          <a:bodyPr/>
          <a:lstStyle/>
          <a:p>
            <a:r>
              <a:rPr lang="de-DE" dirty="0"/>
              <a:t>Aggregation der präferenzen </a:t>
            </a:r>
            <a:r>
              <a:rPr lang="de-DE" dirty="0" smtClean="0"/>
              <a:t>– </a:t>
            </a:r>
            <a:r>
              <a:rPr lang="de-DE" dirty="0" err="1" smtClean="0"/>
              <a:t>abstimmung</a:t>
            </a:r>
            <a:r>
              <a:rPr lang="de-DE" dirty="0" smtClean="0"/>
              <a:t> DURCH REIHUNG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646544"/>
              </p:ext>
            </p:extLst>
          </p:nvPr>
        </p:nvGraphicFramePr>
        <p:xfrm>
          <a:off x="638175" y="1697038"/>
          <a:ext cx="4767263" cy="421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Document" r:id="rId4" imgW="4925850" imgH="4353040" progId="Word.Document.8">
                  <p:embed/>
                </p:oleObj>
              </mc:Choice>
              <mc:Fallback>
                <p:oleObj name="Document" r:id="rId4" imgW="4925850" imgH="43530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1697038"/>
                        <a:ext cx="4767263" cy="421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270874" y="1720437"/>
            <a:ext cx="33714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ZAHLEN</a:t>
            </a:r>
            <a:r>
              <a:rPr kumimoji="0" lang="en-US" altLang="de-DE" sz="1600" b="1" i="0" strike="noStrike" kern="0" cap="none" spc="0" normalizeH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IN KLAMMERN GEBEN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5F5F5F"/>
                </a:solidFill>
              </a:rPr>
              <a:t>DIE</a:t>
            </a:r>
            <a:r>
              <a:rPr lang="en-US" altLang="de-DE" sz="1600" kern="0" dirty="0" smtClean="0">
                <a:solidFill>
                  <a:srgbClr val="5F5F5F"/>
                </a:solidFill>
              </a:rPr>
              <a:t> REIHUNG AN, NIEDRIGSTE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SUMME</a:t>
            </a:r>
            <a:r>
              <a:rPr kumimoji="0" lang="en-US" altLang="de-DE" sz="1600" b="1" i="0" strike="noStrike" kern="0" cap="none" spc="0" normalizeH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GEWINNT.</a:t>
            </a:r>
            <a:endParaRPr kumimoji="0" lang="en-US" altLang="de-DE" sz="1600" b="1" i="0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63559" y="2972768"/>
            <a:ext cx="17860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x-ERGEBNIS = 6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y-ERGEBNIS = 6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z-ERGEBNIS = 6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64354" y="4227238"/>
            <a:ext cx="20136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UNENTSCHIEDEN!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33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828" y="583249"/>
            <a:ext cx="8695857" cy="497205"/>
          </a:xfrm>
        </p:spPr>
        <p:txBody>
          <a:bodyPr/>
          <a:lstStyle/>
          <a:p>
            <a:r>
              <a:rPr lang="de-DE" dirty="0"/>
              <a:t>Aggregation der präferenzen – abstimmung DURCH </a:t>
            </a:r>
            <a:r>
              <a:rPr lang="de-DE" dirty="0" smtClean="0"/>
              <a:t>REIHUNG: neue alternative von </a:t>
            </a:r>
            <a:r>
              <a:rPr lang="de-DE" dirty="0" err="1" smtClean="0"/>
              <a:t>bob</a:t>
            </a:r>
            <a:r>
              <a:rPr lang="de-DE" dirty="0" smtClean="0"/>
              <a:t>, die er unehrlich einfügt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89" y="1470453"/>
            <a:ext cx="4802419" cy="444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97300" y="1953107"/>
            <a:ext cx="180209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x-ERGEBNIS = 8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y-ERGEBNIS = 7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z-ERGEBNIS = 6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-ERGEBNIS = 9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162260" y="3516865"/>
            <a:ext cx="18934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</a:rPr>
              <a:t>z GEWINNT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FF3300"/>
                </a:solidFill>
              </a:rPr>
              <a:t>DURCH DIESE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</a:rPr>
              <a:t>MANIPULATION!!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525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1" y="861545"/>
            <a:ext cx="8695857" cy="569690"/>
          </a:xfrm>
        </p:spPr>
        <p:txBody>
          <a:bodyPr/>
          <a:lstStyle/>
          <a:p>
            <a:r>
              <a:rPr lang="de-DE" dirty="0" smtClean="0"/>
              <a:t>WÜNSCHENSWERTE EIGENSCHAFTEN EINES GESELLSCHAFTLICHEN ENTSCHEIDUNGSMECHANISMUS – arrows unmöglichkeitstheorem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643269"/>
            <a:ext cx="8697417" cy="4651513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1. Wenn die präferenzen aller individuen vollständig, reflexiv und transitiv sind, dann sollte die abstimmungsregel dieselben eigenschaften für die soziale präferenz ergeben.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2. Wenn alle individuen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gegenüber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bevorzugen, so sollte das auch für die gesellschaftliche präferenz gelten.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3. Die präferenzen zwischen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sollten nur von den präferenzen der individuen für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abhängen.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arrows unmöglichkeitstheorem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einzige abstimmungsregel, die alle drei eigenschaften erfüllt, ist eine diktatur, d. h. es handelt sich um die präferenzen eines einzigen individuums.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Konsequenz: wir müssen eine eigenschaft aufgeben; meist wird entschieden, auf eigenschaft 3 zu verzichten.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09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205" y="946028"/>
            <a:ext cx="8695857" cy="344403"/>
          </a:xfrm>
        </p:spPr>
        <p:txBody>
          <a:bodyPr/>
          <a:lstStyle/>
          <a:p>
            <a:r>
              <a:rPr lang="de-DE" dirty="0" smtClean="0"/>
              <a:t>Soziale wohlfahrtsfunktionen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559" y="1457740"/>
            <a:ext cx="8697417" cy="4691269"/>
          </a:xfrm>
        </p:spPr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gibt eine vielzahl von aggregationsregeln, die eigenschaften 1 und 2 erfüllen.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sei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der nutzen des individuums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aus der allokation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Utilitaristische oder bentham‘sche wohlfahrtsfunktion: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Erweitert zur gewogenen summe der Nutzen: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Minimax oder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rawl‘sche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wohlfahrtsfunktion: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429617"/>
              </p:ext>
            </p:extLst>
          </p:nvPr>
        </p:nvGraphicFramePr>
        <p:xfrm>
          <a:off x="3635280" y="3395867"/>
          <a:ext cx="1303916" cy="619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Microsoft Equation" r:id="rId3" imgW="2276318" imgH="1076371" progId="Equation">
                  <p:embed/>
                </p:oleObj>
              </mc:Choice>
              <mc:Fallback>
                <p:oleObj name="Microsoft Equation" r:id="rId3" imgW="2276318" imgH="1076371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280" y="3395867"/>
                        <a:ext cx="1303916" cy="619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911067"/>
              </p:ext>
            </p:extLst>
          </p:nvPr>
        </p:nvGraphicFramePr>
        <p:xfrm>
          <a:off x="3379303" y="4350025"/>
          <a:ext cx="2531580" cy="632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Formel" r:id="rId5" imgW="1574640" imgH="431640" progId="Equation.3">
                  <p:embed/>
                </p:oleObj>
              </mc:Choice>
              <mc:Fallback>
                <p:oleObj name="Formel" r:id="rId5" imgW="157464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9303" y="4350025"/>
                        <a:ext cx="2531580" cy="632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531261"/>
              </p:ext>
            </p:extLst>
          </p:nvPr>
        </p:nvGraphicFramePr>
        <p:xfrm>
          <a:off x="3419061" y="5549071"/>
          <a:ext cx="2690192" cy="29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Equation" r:id="rId7" imgW="4524308" imgH="447682" progId="Equation">
                  <p:embed/>
                </p:oleObj>
              </mc:Choice>
              <mc:Fallback>
                <p:oleObj name="Equation" r:id="rId7" imgW="4524308" imgH="447682" progId="Equation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061" y="5549071"/>
                        <a:ext cx="2690192" cy="29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16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332" y="530240"/>
            <a:ext cx="8695857" cy="331151"/>
          </a:xfrm>
        </p:spPr>
        <p:txBody>
          <a:bodyPr/>
          <a:lstStyle/>
          <a:p>
            <a:r>
              <a:rPr lang="de-DE" dirty="0" smtClean="0"/>
              <a:t>Wohlfahrtsmaximierung: </a:t>
            </a:r>
            <a:r>
              <a:rPr lang="de-DE" dirty="0" err="1" smtClean="0"/>
              <a:t>nutzenmöglichkeiten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066800" y="2514600"/>
            <a:ext cx="3581400" cy="2819400"/>
          </a:xfrm>
          <a:custGeom>
            <a:avLst/>
            <a:gdLst>
              <a:gd name="T0" fmla="*/ 0 w 2256"/>
              <a:gd name="T1" fmla="*/ 2147483647 h 1776"/>
              <a:gd name="T2" fmla="*/ 2147483647 w 2256"/>
              <a:gd name="T3" fmla="*/ 2147483647 h 1776"/>
              <a:gd name="T4" fmla="*/ 2147483647 w 2256"/>
              <a:gd name="T5" fmla="*/ 2147483647 h 1776"/>
              <a:gd name="T6" fmla="*/ 2147483647 w 2256"/>
              <a:gd name="T7" fmla="*/ 0 h 1776"/>
              <a:gd name="T8" fmla="*/ 0 60000 65536"/>
              <a:gd name="T9" fmla="*/ 0 60000 65536"/>
              <a:gd name="T10" fmla="*/ 0 60000 65536"/>
              <a:gd name="T11" fmla="*/ 0 60000 65536"/>
              <a:gd name="T12" fmla="*/ 0 w 2256"/>
              <a:gd name="T13" fmla="*/ 0 h 1776"/>
              <a:gd name="T14" fmla="*/ 2256 w 2256"/>
              <a:gd name="T15" fmla="*/ 1776 h 17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56" h="1776">
                <a:moveTo>
                  <a:pt x="0" y="1776"/>
                </a:moveTo>
                <a:cubicBezTo>
                  <a:pt x="260" y="1716"/>
                  <a:pt x="520" y="1656"/>
                  <a:pt x="768" y="1440"/>
                </a:cubicBezTo>
                <a:cubicBezTo>
                  <a:pt x="1016" y="1224"/>
                  <a:pt x="1240" y="720"/>
                  <a:pt x="1488" y="480"/>
                </a:cubicBezTo>
                <a:cubicBezTo>
                  <a:pt x="1736" y="240"/>
                  <a:pt x="1996" y="120"/>
                  <a:pt x="2256" y="0"/>
                </a:cubicBezTo>
              </a:path>
            </a:pathLst>
          </a:custGeom>
          <a:noFill/>
          <a:ln w="1905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810000" y="1447800"/>
            <a:ext cx="1676400" cy="1524000"/>
          </a:xfrm>
          <a:custGeom>
            <a:avLst/>
            <a:gdLst>
              <a:gd name="T0" fmla="*/ 0 w 1056"/>
              <a:gd name="T1" fmla="*/ 0 h 960"/>
              <a:gd name="T2" fmla="*/ 2147483647 w 1056"/>
              <a:gd name="T3" fmla="*/ 2147483647 h 960"/>
              <a:gd name="T4" fmla="*/ 2147483647 w 1056"/>
              <a:gd name="T5" fmla="*/ 2147483647 h 960"/>
              <a:gd name="T6" fmla="*/ 2147483647 w 1056"/>
              <a:gd name="T7" fmla="*/ 2147483647 h 960"/>
              <a:gd name="T8" fmla="*/ 2147483647 w 1056"/>
              <a:gd name="T9" fmla="*/ 2147483647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960"/>
              <a:gd name="T17" fmla="*/ 1056 w 1056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960">
                <a:moveTo>
                  <a:pt x="0" y="0"/>
                </a:moveTo>
                <a:cubicBezTo>
                  <a:pt x="100" y="160"/>
                  <a:pt x="200" y="320"/>
                  <a:pt x="288" y="432"/>
                </a:cubicBezTo>
                <a:cubicBezTo>
                  <a:pt x="376" y="544"/>
                  <a:pt x="440" y="600"/>
                  <a:pt x="528" y="672"/>
                </a:cubicBezTo>
                <a:cubicBezTo>
                  <a:pt x="616" y="744"/>
                  <a:pt x="728" y="816"/>
                  <a:pt x="816" y="864"/>
                </a:cubicBezTo>
                <a:cubicBezTo>
                  <a:pt x="904" y="912"/>
                  <a:pt x="980" y="936"/>
                  <a:pt x="1056" y="960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66800" y="2514600"/>
            <a:ext cx="3581400" cy="28194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flipH="1" flipV="1">
            <a:off x="66675" y="4733925"/>
            <a:ext cx="1676400" cy="1524000"/>
          </a:xfrm>
          <a:custGeom>
            <a:avLst/>
            <a:gdLst>
              <a:gd name="T0" fmla="*/ 0 w 1056"/>
              <a:gd name="T1" fmla="*/ 0 h 960"/>
              <a:gd name="T2" fmla="*/ 2147483647 w 1056"/>
              <a:gd name="T3" fmla="*/ 2147483647 h 960"/>
              <a:gd name="T4" fmla="*/ 2147483647 w 1056"/>
              <a:gd name="T5" fmla="*/ 2147483647 h 960"/>
              <a:gd name="T6" fmla="*/ 2147483647 w 1056"/>
              <a:gd name="T7" fmla="*/ 2147483647 h 960"/>
              <a:gd name="T8" fmla="*/ 2147483647 w 1056"/>
              <a:gd name="T9" fmla="*/ 2147483647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960"/>
              <a:gd name="T17" fmla="*/ 1056 w 1056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960">
                <a:moveTo>
                  <a:pt x="0" y="0"/>
                </a:moveTo>
                <a:cubicBezTo>
                  <a:pt x="100" y="160"/>
                  <a:pt x="200" y="320"/>
                  <a:pt x="288" y="432"/>
                </a:cubicBezTo>
                <a:cubicBezTo>
                  <a:pt x="376" y="544"/>
                  <a:pt x="440" y="600"/>
                  <a:pt x="528" y="672"/>
                </a:cubicBezTo>
                <a:cubicBezTo>
                  <a:pt x="616" y="744"/>
                  <a:pt x="728" y="816"/>
                  <a:pt x="816" y="864"/>
                </a:cubicBezTo>
                <a:cubicBezTo>
                  <a:pt x="904" y="912"/>
                  <a:pt x="980" y="936"/>
                  <a:pt x="1056" y="960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 flipH="1" flipV="1">
            <a:off x="1914525" y="3314700"/>
            <a:ext cx="1609725" cy="1543050"/>
          </a:xfrm>
          <a:custGeom>
            <a:avLst/>
            <a:gdLst>
              <a:gd name="T0" fmla="*/ 0 w 1014"/>
              <a:gd name="T1" fmla="*/ 0 h 972"/>
              <a:gd name="T2" fmla="*/ 2147483647 w 1014"/>
              <a:gd name="T3" fmla="*/ 2147483647 h 972"/>
              <a:gd name="T4" fmla="*/ 2147483647 w 1014"/>
              <a:gd name="T5" fmla="*/ 2147483647 h 972"/>
              <a:gd name="T6" fmla="*/ 2147483647 w 1014"/>
              <a:gd name="T7" fmla="*/ 2147483647 h 972"/>
              <a:gd name="T8" fmla="*/ 2147483647 w 1014"/>
              <a:gd name="T9" fmla="*/ 2147483647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14"/>
              <a:gd name="T16" fmla="*/ 0 h 972"/>
              <a:gd name="T17" fmla="*/ 1014 w 1014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14" h="972">
                <a:moveTo>
                  <a:pt x="0" y="0"/>
                </a:moveTo>
                <a:cubicBezTo>
                  <a:pt x="32" y="82"/>
                  <a:pt x="113" y="367"/>
                  <a:pt x="186" y="492"/>
                </a:cubicBezTo>
                <a:cubicBezTo>
                  <a:pt x="259" y="617"/>
                  <a:pt x="345" y="681"/>
                  <a:pt x="438" y="750"/>
                </a:cubicBezTo>
                <a:cubicBezTo>
                  <a:pt x="531" y="819"/>
                  <a:pt x="648" y="869"/>
                  <a:pt x="744" y="906"/>
                </a:cubicBezTo>
                <a:cubicBezTo>
                  <a:pt x="840" y="943"/>
                  <a:pt x="958" y="958"/>
                  <a:pt x="1014" y="972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 flipH="1" flipV="1">
            <a:off x="2349500" y="2847975"/>
            <a:ext cx="1609725" cy="1543050"/>
          </a:xfrm>
          <a:custGeom>
            <a:avLst/>
            <a:gdLst>
              <a:gd name="T0" fmla="*/ 0 w 1014"/>
              <a:gd name="T1" fmla="*/ 0 h 972"/>
              <a:gd name="T2" fmla="*/ 2147483647 w 1014"/>
              <a:gd name="T3" fmla="*/ 2147483647 h 972"/>
              <a:gd name="T4" fmla="*/ 2147483647 w 1014"/>
              <a:gd name="T5" fmla="*/ 2147483647 h 972"/>
              <a:gd name="T6" fmla="*/ 2147483647 w 1014"/>
              <a:gd name="T7" fmla="*/ 2147483647 h 972"/>
              <a:gd name="T8" fmla="*/ 2147483647 w 1014"/>
              <a:gd name="T9" fmla="*/ 2147483647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14"/>
              <a:gd name="T16" fmla="*/ 0 h 972"/>
              <a:gd name="T17" fmla="*/ 1014 w 1014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14" h="972">
                <a:moveTo>
                  <a:pt x="0" y="0"/>
                </a:moveTo>
                <a:cubicBezTo>
                  <a:pt x="32" y="82"/>
                  <a:pt x="113" y="367"/>
                  <a:pt x="186" y="492"/>
                </a:cubicBezTo>
                <a:cubicBezTo>
                  <a:pt x="259" y="617"/>
                  <a:pt x="345" y="681"/>
                  <a:pt x="438" y="750"/>
                </a:cubicBezTo>
                <a:cubicBezTo>
                  <a:pt x="531" y="819"/>
                  <a:pt x="648" y="869"/>
                  <a:pt x="744" y="906"/>
                </a:cubicBezTo>
                <a:cubicBezTo>
                  <a:pt x="840" y="943"/>
                  <a:pt x="958" y="958"/>
                  <a:pt x="1014" y="972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2505075" y="2724150"/>
            <a:ext cx="1609725" cy="1543050"/>
          </a:xfrm>
          <a:custGeom>
            <a:avLst/>
            <a:gdLst>
              <a:gd name="T0" fmla="*/ 0 w 1014"/>
              <a:gd name="T1" fmla="*/ 0 h 972"/>
              <a:gd name="T2" fmla="*/ 2147483647 w 1014"/>
              <a:gd name="T3" fmla="*/ 2147483647 h 972"/>
              <a:gd name="T4" fmla="*/ 2147483647 w 1014"/>
              <a:gd name="T5" fmla="*/ 2147483647 h 972"/>
              <a:gd name="T6" fmla="*/ 2147483647 w 1014"/>
              <a:gd name="T7" fmla="*/ 2147483647 h 972"/>
              <a:gd name="T8" fmla="*/ 2147483647 w 1014"/>
              <a:gd name="T9" fmla="*/ 2147483647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14"/>
              <a:gd name="T16" fmla="*/ 0 h 972"/>
              <a:gd name="T17" fmla="*/ 1014 w 1014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14" h="972">
                <a:moveTo>
                  <a:pt x="0" y="0"/>
                </a:moveTo>
                <a:cubicBezTo>
                  <a:pt x="32" y="82"/>
                  <a:pt x="113" y="367"/>
                  <a:pt x="186" y="492"/>
                </a:cubicBezTo>
                <a:cubicBezTo>
                  <a:pt x="259" y="617"/>
                  <a:pt x="345" y="681"/>
                  <a:pt x="438" y="750"/>
                </a:cubicBezTo>
                <a:cubicBezTo>
                  <a:pt x="531" y="819"/>
                  <a:pt x="648" y="869"/>
                  <a:pt x="744" y="906"/>
                </a:cubicBezTo>
                <a:cubicBezTo>
                  <a:pt x="840" y="943"/>
                  <a:pt x="958" y="958"/>
                  <a:pt x="1014" y="972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5791200" y="4267200"/>
            <a:ext cx="259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5791200" y="1905000"/>
            <a:ext cx="0" cy="2362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5791200" y="2286000"/>
            <a:ext cx="1905000" cy="1981200"/>
          </a:xfrm>
          <a:custGeom>
            <a:avLst/>
            <a:gdLst>
              <a:gd name="T0" fmla="*/ 0 w 1200"/>
              <a:gd name="T1" fmla="*/ 0 h 1248"/>
              <a:gd name="T2" fmla="*/ 2147483647 w 1200"/>
              <a:gd name="T3" fmla="*/ 2147483647 h 1248"/>
              <a:gd name="T4" fmla="*/ 2147483647 w 1200"/>
              <a:gd name="T5" fmla="*/ 2147483647 h 1248"/>
              <a:gd name="T6" fmla="*/ 2147483647 w 1200"/>
              <a:gd name="T7" fmla="*/ 2147483647 h 1248"/>
              <a:gd name="T8" fmla="*/ 2147483647 w 1200"/>
              <a:gd name="T9" fmla="*/ 2147483647 h 1248"/>
              <a:gd name="T10" fmla="*/ 2147483647 w 1200"/>
              <a:gd name="T11" fmla="*/ 2147483647 h 1248"/>
              <a:gd name="T12" fmla="*/ 2147483647 w 1200"/>
              <a:gd name="T13" fmla="*/ 2147483647 h 1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248"/>
              <a:gd name="T23" fmla="*/ 1200 w 1200"/>
              <a:gd name="T24" fmla="*/ 1248 h 12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248">
                <a:moveTo>
                  <a:pt x="0" y="0"/>
                </a:moveTo>
                <a:cubicBezTo>
                  <a:pt x="96" y="20"/>
                  <a:pt x="189" y="42"/>
                  <a:pt x="288" y="96"/>
                </a:cubicBezTo>
                <a:cubicBezTo>
                  <a:pt x="387" y="150"/>
                  <a:pt x="515" y="256"/>
                  <a:pt x="594" y="324"/>
                </a:cubicBezTo>
                <a:cubicBezTo>
                  <a:pt x="673" y="392"/>
                  <a:pt x="711" y="439"/>
                  <a:pt x="762" y="504"/>
                </a:cubicBezTo>
                <a:cubicBezTo>
                  <a:pt x="813" y="569"/>
                  <a:pt x="851" y="638"/>
                  <a:pt x="900" y="714"/>
                </a:cubicBezTo>
                <a:cubicBezTo>
                  <a:pt x="949" y="790"/>
                  <a:pt x="1006" y="871"/>
                  <a:pt x="1056" y="960"/>
                </a:cubicBezTo>
                <a:cubicBezTo>
                  <a:pt x="1106" y="1049"/>
                  <a:pt x="1176" y="1200"/>
                  <a:pt x="1200" y="1248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Freeform 43"/>
          <p:cNvSpPr>
            <a:spLocks/>
          </p:cNvSpPr>
          <p:nvPr/>
        </p:nvSpPr>
        <p:spPr bwMode="auto">
          <a:xfrm>
            <a:off x="5791200" y="2286000"/>
            <a:ext cx="1905000" cy="1981200"/>
          </a:xfrm>
          <a:custGeom>
            <a:avLst/>
            <a:gdLst>
              <a:gd name="T0" fmla="*/ 0 w 1200"/>
              <a:gd name="T1" fmla="*/ 2147483647 h 1248"/>
              <a:gd name="T2" fmla="*/ 0 w 1200"/>
              <a:gd name="T3" fmla="*/ 0 h 1248"/>
              <a:gd name="T4" fmla="*/ 2147483647 w 1200"/>
              <a:gd name="T5" fmla="*/ 2147483647 h 1248"/>
              <a:gd name="T6" fmla="*/ 2147483647 w 1200"/>
              <a:gd name="T7" fmla="*/ 2147483647 h 1248"/>
              <a:gd name="T8" fmla="*/ 2147483647 w 1200"/>
              <a:gd name="T9" fmla="*/ 2147483647 h 1248"/>
              <a:gd name="T10" fmla="*/ 2147483647 w 1200"/>
              <a:gd name="T11" fmla="*/ 2147483647 h 1248"/>
              <a:gd name="T12" fmla="*/ 2147483647 w 1200"/>
              <a:gd name="T13" fmla="*/ 2147483647 h 1248"/>
              <a:gd name="T14" fmla="*/ 2147483647 w 1200"/>
              <a:gd name="T15" fmla="*/ 2147483647 h 1248"/>
              <a:gd name="T16" fmla="*/ 2147483647 w 1200"/>
              <a:gd name="T17" fmla="*/ 2147483647 h 1248"/>
              <a:gd name="T18" fmla="*/ 2147483647 w 1200"/>
              <a:gd name="T19" fmla="*/ 2147483647 h 1248"/>
              <a:gd name="T20" fmla="*/ 2147483647 w 1200"/>
              <a:gd name="T21" fmla="*/ 2147483647 h 1248"/>
              <a:gd name="T22" fmla="*/ 2147483647 w 1200"/>
              <a:gd name="T23" fmla="*/ 2147483647 h 1248"/>
              <a:gd name="T24" fmla="*/ 2147483647 w 1200"/>
              <a:gd name="T25" fmla="*/ 2147483647 h 1248"/>
              <a:gd name="T26" fmla="*/ 2147483647 w 1200"/>
              <a:gd name="T27" fmla="*/ 2147483647 h 1248"/>
              <a:gd name="T28" fmla="*/ 2147483647 w 1200"/>
              <a:gd name="T29" fmla="*/ 2147483647 h 1248"/>
              <a:gd name="T30" fmla="*/ 2147483647 w 1200"/>
              <a:gd name="T31" fmla="*/ 2147483647 h 1248"/>
              <a:gd name="T32" fmla="*/ 2147483647 w 1200"/>
              <a:gd name="T33" fmla="*/ 2147483647 h 1248"/>
              <a:gd name="T34" fmla="*/ 2147483647 w 1200"/>
              <a:gd name="T35" fmla="*/ 2147483647 h 1248"/>
              <a:gd name="T36" fmla="*/ 2147483647 w 1200"/>
              <a:gd name="T37" fmla="*/ 2147483647 h 1248"/>
              <a:gd name="T38" fmla="*/ 2147483647 w 1200"/>
              <a:gd name="T39" fmla="*/ 2147483647 h 1248"/>
              <a:gd name="T40" fmla="*/ 2147483647 w 1200"/>
              <a:gd name="T41" fmla="*/ 2147483647 h 1248"/>
              <a:gd name="T42" fmla="*/ 2147483647 w 1200"/>
              <a:gd name="T43" fmla="*/ 2147483647 h 1248"/>
              <a:gd name="T44" fmla="*/ 2147483647 w 1200"/>
              <a:gd name="T45" fmla="*/ 2147483647 h 1248"/>
              <a:gd name="T46" fmla="*/ 2147483647 w 1200"/>
              <a:gd name="T47" fmla="*/ 2147483647 h 1248"/>
              <a:gd name="T48" fmla="*/ 0 w 1200"/>
              <a:gd name="T49" fmla="*/ 2147483647 h 124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00"/>
              <a:gd name="T76" fmla="*/ 0 h 1248"/>
              <a:gd name="T77" fmla="*/ 1200 w 1200"/>
              <a:gd name="T78" fmla="*/ 1248 h 124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00" h="1248">
                <a:moveTo>
                  <a:pt x="0" y="1248"/>
                </a:moveTo>
                <a:lnTo>
                  <a:pt x="0" y="0"/>
                </a:lnTo>
                <a:lnTo>
                  <a:pt x="99" y="27"/>
                </a:lnTo>
                <a:lnTo>
                  <a:pt x="192" y="50"/>
                </a:lnTo>
                <a:lnTo>
                  <a:pt x="249" y="77"/>
                </a:lnTo>
                <a:lnTo>
                  <a:pt x="292" y="100"/>
                </a:lnTo>
                <a:lnTo>
                  <a:pt x="369" y="150"/>
                </a:lnTo>
                <a:lnTo>
                  <a:pt x="432" y="192"/>
                </a:lnTo>
                <a:lnTo>
                  <a:pt x="480" y="240"/>
                </a:lnTo>
                <a:lnTo>
                  <a:pt x="552" y="293"/>
                </a:lnTo>
                <a:lnTo>
                  <a:pt x="639" y="367"/>
                </a:lnTo>
                <a:lnTo>
                  <a:pt x="689" y="427"/>
                </a:lnTo>
                <a:lnTo>
                  <a:pt x="742" y="487"/>
                </a:lnTo>
                <a:lnTo>
                  <a:pt x="815" y="583"/>
                </a:lnTo>
                <a:lnTo>
                  <a:pt x="864" y="672"/>
                </a:lnTo>
                <a:lnTo>
                  <a:pt x="902" y="727"/>
                </a:lnTo>
                <a:lnTo>
                  <a:pt x="960" y="816"/>
                </a:lnTo>
                <a:lnTo>
                  <a:pt x="995" y="867"/>
                </a:lnTo>
                <a:lnTo>
                  <a:pt x="1025" y="917"/>
                </a:lnTo>
                <a:lnTo>
                  <a:pt x="1065" y="987"/>
                </a:lnTo>
                <a:lnTo>
                  <a:pt x="1104" y="1056"/>
                </a:lnTo>
                <a:lnTo>
                  <a:pt x="1152" y="1152"/>
                </a:lnTo>
                <a:lnTo>
                  <a:pt x="1169" y="1197"/>
                </a:lnTo>
                <a:lnTo>
                  <a:pt x="1200" y="1248"/>
                </a:lnTo>
                <a:lnTo>
                  <a:pt x="0" y="1248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5F5F5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679184" y="5253868"/>
            <a:ext cx="444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4591878" y="2176046"/>
            <a:ext cx="4443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3" name="Inhaltsplatzhalter 2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763342"/>
              </p:ext>
            </p:extLst>
          </p:nvPr>
        </p:nvGraphicFramePr>
        <p:xfrm>
          <a:off x="3730625" y="1079632"/>
          <a:ext cx="384175" cy="368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2" name="Equation" r:id="rId3" imgW="457200" imgH="438004" progId="Equation">
                  <p:embed/>
                </p:oleObj>
              </mc:Choice>
              <mc:Fallback>
                <p:oleObj name="Equation" r:id="rId3" imgW="457200" imgH="438004" progId="Equatio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25" y="1079632"/>
                        <a:ext cx="384175" cy="368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393096"/>
              </p:ext>
            </p:extLst>
          </p:nvPr>
        </p:nvGraphicFramePr>
        <p:xfrm>
          <a:off x="2011534" y="2724150"/>
          <a:ext cx="337966" cy="347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3" name="Formel" r:id="rId5" imgW="428513" imgH="438004" progId="Equation.3">
                  <p:embed/>
                </p:oleObj>
              </mc:Choice>
              <mc:Fallback>
                <p:oleObj name="Formel" r:id="rId5" imgW="428513" imgH="438004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1534" y="2724150"/>
                        <a:ext cx="337966" cy="3473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2952750" y="3733800"/>
            <a:ext cx="152400" cy="152400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218568"/>
              </p:ext>
            </p:extLst>
          </p:nvPr>
        </p:nvGraphicFramePr>
        <p:xfrm>
          <a:off x="4127501" y="4086224"/>
          <a:ext cx="43226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" name="Equation" r:id="rId7" imgW="457200" imgH="438004" progId="Equation">
                  <p:embed/>
                </p:oleObj>
              </mc:Choice>
              <mc:Fallback>
                <p:oleObj name="Equation" r:id="rId7" imgW="457200" imgH="438004" progId="Equation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1" y="4086224"/>
                        <a:ext cx="432262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57823"/>
              </p:ext>
            </p:extLst>
          </p:nvPr>
        </p:nvGraphicFramePr>
        <p:xfrm>
          <a:off x="3607682" y="4711972"/>
          <a:ext cx="351543" cy="343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" name="Equation" r:id="rId9" imgW="457200" imgH="438004" progId="Equation">
                  <p:embed/>
                </p:oleObj>
              </mc:Choice>
              <mc:Fallback>
                <p:oleObj name="Equation" r:id="rId9" imgW="457200" imgH="438004" progId="Equation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7682" y="4711972"/>
                        <a:ext cx="351543" cy="343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66539"/>
              </p:ext>
            </p:extLst>
          </p:nvPr>
        </p:nvGraphicFramePr>
        <p:xfrm>
          <a:off x="5381625" y="1563642"/>
          <a:ext cx="344488" cy="35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6" name="Equation" r:id="rId11" imgW="428513" imgH="438004" progId="Equation">
                  <p:embed/>
                </p:oleObj>
              </mc:Choice>
              <mc:Fallback>
                <p:oleObj name="Equation" r:id="rId11" imgW="428513" imgH="438004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5" y="1563642"/>
                        <a:ext cx="344488" cy="3540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306322"/>
              </p:ext>
            </p:extLst>
          </p:nvPr>
        </p:nvGraphicFramePr>
        <p:xfrm>
          <a:off x="8216348" y="4267200"/>
          <a:ext cx="399015" cy="389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7" name="Equation" r:id="rId13" imgW="457200" imgH="438004" progId="Equation">
                  <p:embed/>
                </p:oleObj>
              </mc:Choice>
              <mc:Fallback>
                <p:oleObj name="Equation" r:id="rId13" imgW="457200" imgH="43800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6348" y="4267200"/>
                        <a:ext cx="399015" cy="389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5381625" y="398145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444692"/>
              </p:ext>
            </p:extLst>
          </p:nvPr>
        </p:nvGraphicFramePr>
        <p:xfrm>
          <a:off x="7578302" y="4267200"/>
          <a:ext cx="379836" cy="37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8" name="Equation" r:id="rId15" imgW="457200" imgH="438004" progId="Equation">
                  <p:embed/>
                </p:oleObj>
              </mc:Choice>
              <mc:Fallback>
                <p:oleObj name="Equation" r:id="rId15" imgW="457200" imgH="438004" progId="Equation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8302" y="4267200"/>
                        <a:ext cx="379836" cy="371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249784"/>
              </p:ext>
            </p:extLst>
          </p:nvPr>
        </p:nvGraphicFramePr>
        <p:xfrm>
          <a:off x="5274365" y="2063700"/>
          <a:ext cx="480323" cy="387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9" name="Equation" r:id="rId17" imgW="552584" imgH="438004" progId="Equation">
                  <p:embed/>
                </p:oleObj>
              </mc:Choice>
              <mc:Fallback>
                <p:oleObj name="Equation" r:id="rId17" imgW="552584" imgH="438004" progId="Equation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4365" y="2063700"/>
                        <a:ext cx="480323" cy="387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5181600" y="5119688"/>
            <a:ext cx="34852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555555"/>
                </a:solidFill>
              </a:rPr>
              <a:t>NUTZENMÖGLICHKEITENMENGE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55555"/>
              </a:solidFill>
              <a:effectLst/>
              <a:uLnTx/>
              <a:uFillTx/>
            </a:endParaRPr>
          </a:p>
        </p:txBody>
      </p:sp>
      <p:sp>
        <p:nvSpPr>
          <p:cNvPr id="34" name="Text Box 40"/>
          <p:cNvSpPr txBox="1">
            <a:spLocks noChangeArrowheads="1"/>
          </p:cNvSpPr>
          <p:nvPr/>
        </p:nvSpPr>
        <p:spPr bwMode="auto">
          <a:xfrm>
            <a:off x="6037604" y="1349514"/>
            <a:ext cx="28023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NUTZENMÖGLICHKEITEN-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5F5F5F"/>
                </a:solidFill>
              </a:rPr>
              <a:t>GRENZE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35" name="Line 41"/>
          <p:cNvSpPr>
            <a:spLocks noChangeShapeType="1"/>
          </p:cNvSpPr>
          <p:nvPr/>
        </p:nvSpPr>
        <p:spPr bwMode="auto">
          <a:xfrm flipH="1">
            <a:off x="6705600" y="1905000"/>
            <a:ext cx="381000" cy="838200"/>
          </a:xfrm>
          <a:prstGeom prst="line">
            <a:avLst/>
          </a:prstGeom>
          <a:noFill/>
          <a:ln w="76200">
            <a:solidFill>
              <a:srgbClr val="5F5F5F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Line 45"/>
          <p:cNvSpPr>
            <a:spLocks noChangeShapeType="1"/>
          </p:cNvSpPr>
          <p:nvPr/>
        </p:nvSpPr>
        <p:spPr bwMode="auto">
          <a:xfrm flipV="1">
            <a:off x="6477000" y="3657600"/>
            <a:ext cx="152400" cy="1600200"/>
          </a:xfrm>
          <a:prstGeom prst="line">
            <a:avLst/>
          </a:prstGeom>
          <a:noFill/>
          <a:ln w="76200">
            <a:solidFill>
              <a:srgbClr val="555555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30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1030730"/>
            <a:ext cx="8695857" cy="370907"/>
          </a:xfrm>
        </p:spPr>
        <p:txBody>
          <a:bodyPr/>
          <a:lstStyle/>
          <a:p>
            <a:r>
              <a:rPr lang="de-DE" dirty="0" smtClean="0"/>
              <a:t>SOZIALE WOHLFAHRT, effizienz, faire allokationen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749288"/>
            <a:ext cx="8697417" cy="408167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die soziale wohlfahrt nur auf den eigenen allokationen beruht, dann maximiert man einfach die soziale wohlfahrtsfunktion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wobei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 steigende funktion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sozial optimale allokation muss auch immer pareto-optimal sein!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Zusätzliches kriterium – fairness: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allokation ist fair, wenn sie pareto-effizient ist und frei von neid, d. h. kein akteur bevorzugt die allokation eines anderen akteurs gegenüber seiner eigenen.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Können wettbewerbsmärkte zu fairen allokationen führen?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264765"/>
              </p:ext>
            </p:extLst>
          </p:nvPr>
        </p:nvGraphicFramePr>
        <p:xfrm>
          <a:off x="3405808" y="2367093"/>
          <a:ext cx="2796209" cy="29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3" imgW="4438605" imgH="438004" progId="Equation">
                  <p:embed/>
                </p:oleObj>
              </mc:Choice>
              <mc:Fallback>
                <p:oleObj name="Equation" r:id="rId3" imgW="4438605" imgH="43800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5808" y="2367093"/>
                        <a:ext cx="2796209" cy="293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9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572</Words>
  <Application>Microsoft Office PowerPoint</Application>
  <PresentationFormat>A4-Papier (210x297 mm)</PresentationFormat>
  <Paragraphs>123</Paragraphs>
  <Slides>13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Wingdings 3</vt:lpstr>
      <vt:lpstr>ＭＳ Ｐゴシック</vt:lpstr>
      <vt:lpstr>2015_deGruyter_ppt_screen_template_Arial</vt:lpstr>
      <vt:lpstr>Document</vt:lpstr>
      <vt:lpstr>Microsoft Equation</vt:lpstr>
      <vt:lpstr>Formel</vt:lpstr>
      <vt:lpstr>Equation</vt:lpstr>
      <vt:lpstr>34. kapitel</vt:lpstr>
      <vt:lpstr>Aggregation von präferenzen </vt:lpstr>
      <vt:lpstr>Aggregation der präferenzen durch mehrheitsabstimmung</vt:lpstr>
      <vt:lpstr>Aggregation der präferenzen – abstimmung DURCH REIHUNG</vt:lpstr>
      <vt:lpstr>Aggregation der präferenzen – abstimmung DURCH REIHUNG: neue alternative von bob, die er unehrlich einfügt</vt:lpstr>
      <vt:lpstr>WÜNSCHENSWERTE EIGENSCHAFTEN EINES GESELLSCHAFTLICHEN ENTSCHEIDUNGSMECHANISMUS – arrows unmöglichkeitstheorem </vt:lpstr>
      <vt:lpstr>Soziale wohlfahrtsfunktionen </vt:lpstr>
      <vt:lpstr>Wohlfahrtsmaximierung: nutzenmöglichkeiten</vt:lpstr>
      <vt:lpstr>SOZIALE WOHLFAHRT, effizienz, faire allokationen </vt:lpstr>
      <vt:lpstr>Gleiche ausstattungen und fairness</vt:lpstr>
      <vt:lpstr>Wettbewerbsmärkte und fairness (1)</vt:lpstr>
      <vt:lpstr>Wettbewerbsmärkte und fairness (1)</vt:lpstr>
      <vt:lpstr>Faire allokationen –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2016-08-17T10:53:39Z</dcterms:modified>
</cp:coreProperties>
</file>